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2" r:id="rId44"/>
    <p:sldId id="303" r:id="rId45"/>
    <p:sldId id="304" r:id="rId46"/>
    <p:sldId id="299" r:id="rId47"/>
    <p:sldId id="300" r:id="rId48"/>
    <p:sldId id="301" r:id="rId49"/>
  </p:sldIdLst>
  <p:sldSz cx="9144000" cy="5143500" type="screen16x9"/>
  <p:notesSz cx="6858000" cy="9144000"/>
  <p:embeddedFontLst>
    <p:embeddedFont>
      <p:font typeface="Maven Pro" panose="020B0604020202020204" charset="0"/>
      <p:regular r:id="rId51"/>
      <p:bold r:id="rId52"/>
    </p:embeddedFont>
    <p:embeddedFont>
      <p:font typeface="Nunito"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cad4d68e4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cad4d68e4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cad4d68e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cad4d68e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cad4d68e4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cad4d68e4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cad4d68e4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cad4d68e4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cad4d68e4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cad4d68e4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cad4d68e4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cad4d68e4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2"/>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3"/>
          <p:cNvGrpSpPr/>
          <p:nvPr/>
        </p:nvGrpSpPr>
        <p:grpSpPr>
          <a:xfrm>
            <a:off x="625966" y="299376"/>
            <a:ext cx="999312" cy="999312"/>
            <a:chOff x="348199" y="179450"/>
            <a:chExt cx="1116300" cy="1116300"/>
          </a:xfrm>
        </p:grpSpPr>
        <p:sp>
          <p:nvSpPr>
            <p:cNvPr id="51" name="Google Shape;51;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grpSp>
        <p:nvGrpSpPr>
          <p:cNvPr id="57" name="Google Shape;57;p4"/>
          <p:cNvGrpSpPr/>
          <p:nvPr/>
        </p:nvGrpSpPr>
        <p:grpSpPr>
          <a:xfrm>
            <a:off x="146769" y="3406"/>
            <a:ext cx="1233214" cy="1384535"/>
            <a:chOff x="146769" y="3406"/>
            <a:chExt cx="1233214" cy="1384535"/>
          </a:xfrm>
        </p:grpSpPr>
        <p:grpSp>
          <p:nvGrpSpPr>
            <p:cNvPr id="58" name="Google Shape;58;p4"/>
            <p:cNvGrpSpPr/>
            <p:nvPr/>
          </p:nvGrpSpPr>
          <p:grpSpPr>
            <a:xfrm>
              <a:off x="1063183" y="3406"/>
              <a:ext cx="316800" cy="688513"/>
              <a:chOff x="1063183" y="3406"/>
              <a:chExt cx="316800" cy="688513"/>
            </a:xfrm>
          </p:grpSpPr>
          <p:sp>
            <p:nvSpPr>
              <p:cNvPr id="59" name="Google Shape;59;p4"/>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
            <p:cNvGrpSpPr/>
            <p:nvPr/>
          </p:nvGrpSpPr>
          <p:grpSpPr>
            <a:xfrm>
              <a:off x="604976" y="3406"/>
              <a:ext cx="316800" cy="1036524"/>
              <a:chOff x="604976" y="3406"/>
              <a:chExt cx="316800" cy="1036524"/>
            </a:xfrm>
          </p:grpSpPr>
          <p:sp>
            <p:nvSpPr>
              <p:cNvPr id="62" name="Google Shape;62;p4"/>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4"/>
            <p:cNvGrpSpPr/>
            <p:nvPr/>
          </p:nvGrpSpPr>
          <p:grpSpPr>
            <a:xfrm>
              <a:off x="146769" y="3406"/>
              <a:ext cx="316800" cy="1384535"/>
              <a:chOff x="146769" y="3406"/>
              <a:chExt cx="316800" cy="1384535"/>
            </a:xfrm>
          </p:grpSpPr>
          <p:sp>
            <p:nvSpPr>
              <p:cNvPr id="66" name="Google Shape;66;p4"/>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4"/>
          <p:cNvGrpSpPr/>
          <p:nvPr/>
        </p:nvGrpSpPr>
        <p:grpSpPr>
          <a:xfrm>
            <a:off x="6775084" y="2904008"/>
            <a:ext cx="2186147" cy="2239500"/>
            <a:chOff x="6775084" y="2904008"/>
            <a:chExt cx="2186147" cy="2239500"/>
          </a:xfrm>
        </p:grpSpPr>
        <p:grpSp>
          <p:nvGrpSpPr>
            <p:cNvPr id="71" name="Google Shape;71;p4"/>
            <p:cNvGrpSpPr/>
            <p:nvPr/>
          </p:nvGrpSpPr>
          <p:grpSpPr>
            <a:xfrm>
              <a:off x="6775084" y="4253708"/>
              <a:ext cx="409500" cy="889800"/>
              <a:chOff x="6775084" y="4253708"/>
              <a:chExt cx="409500" cy="889800"/>
            </a:xfrm>
          </p:grpSpPr>
          <p:sp>
            <p:nvSpPr>
              <p:cNvPr id="72" name="Google Shape;72;p4"/>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
            <p:cNvGrpSpPr/>
            <p:nvPr/>
          </p:nvGrpSpPr>
          <p:grpSpPr>
            <a:xfrm>
              <a:off x="7367299" y="3804008"/>
              <a:ext cx="409500" cy="1339500"/>
              <a:chOff x="7367299" y="3804008"/>
              <a:chExt cx="409500" cy="1339500"/>
            </a:xfrm>
          </p:grpSpPr>
          <p:sp>
            <p:nvSpPr>
              <p:cNvPr id="75" name="Google Shape;75;p4"/>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4"/>
            <p:cNvGrpSpPr/>
            <p:nvPr/>
          </p:nvGrpSpPr>
          <p:grpSpPr>
            <a:xfrm>
              <a:off x="7959516" y="3354008"/>
              <a:ext cx="409500" cy="1789500"/>
              <a:chOff x="7959516" y="3354008"/>
              <a:chExt cx="409500" cy="1789500"/>
            </a:xfrm>
          </p:grpSpPr>
          <p:sp>
            <p:nvSpPr>
              <p:cNvPr id="79" name="Google Shape;79;p4"/>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4"/>
            <p:cNvGrpSpPr/>
            <p:nvPr/>
          </p:nvGrpSpPr>
          <p:grpSpPr>
            <a:xfrm>
              <a:off x="8551731" y="2904008"/>
              <a:ext cx="409500" cy="2239500"/>
              <a:chOff x="8551731" y="2904008"/>
              <a:chExt cx="409500" cy="2239500"/>
            </a:xfrm>
          </p:grpSpPr>
          <p:sp>
            <p:nvSpPr>
              <p:cNvPr id="84" name="Google Shape;84;p4"/>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 name="Google Shape;89;p4"/>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7"/>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255"/>
            <a:ext cx="2267380" cy="2601741"/>
            <a:chOff x="6790514" y="1255"/>
            <a:chExt cx="2267380" cy="2601741"/>
          </a:xfrm>
        </p:grpSpPr>
        <p:grpSp>
          <p:nvGrpSpPr>
            <p:cNvPr id="114" name="Google Shape;114;p8"/>
            <p:cNvGrpSpPr/>
            <p:nvPr/>
          </p:nvGrpSpPr>
          <p:grpSpPr>
            <a:xfrm>
              <a:off x="7067536" y="1255"/>
              <a:ext cx="1990358" cy="1990303"/>
              <a:chOff x="7067536" y="1255"/>
              <a:chExt cx="1990358" cy="1990303"/>
            </a:xfrm>
          </p:grpSpPr>
          <p:sp>
            <p:nvSpPr>
              <p:cNvPr id="115" name="Google Shape;115;p8"/>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8"/>
            <p:cNvGrpSpPr/>
            <p:nvPr/>
          </p:nvGrpSpPr>
          <p:grpSpPr>
            <a:xfrm>
              <a:off x="8207126" y="1807997"/>
              <a:ext cx="795000" cy="795000"/>
              <a:chOff x="8207126" y="1807997"/>
              <a:chExt cx="795000" cy="795000"/>
            </a:xfrm>
          </p:grpSpPr>
          <p:sp>
            <p:nvSpPr>
              <p:cNvPr id="119" name="Google Shape;119;p8"/>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8"/>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9"/>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10"/>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r>
              <a:rPr lang="en"/>
              <a:t>DermAI</a:t>
            </a:r>
            <a:endParaRPr/>
          </a:p>
        </p:txBody>
      </p:sp>
      <p:sp>
        <p:nvSpPr>
          <p:cNvPr id="278" name="Google Shape;278;p13"/>
          <p:cNvSpPr txBox="1">
            <a:spLocks noGrp="1"/>
          </p:cNvSpPr>
          <p:nvPr>
            <p:ph type="subTitle" idx="1"/>
          </p:nvPr>
        </p:nvSpPr>
        <p:spPr>
          <a:xfrm>
            <a:off x="824000" y="3204200"/>
            <a:ext cx="5106000" cy="1701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t>Skin disease detection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Team Thunder Buddies Sprint 3</a:t>
            </a: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44" name="Google Shape;344;p22"/>
          <p:cNvPicPr preferRelativeResize="0"/>
          <p:nvPr/>
        </p:nvPicPr>
        <p:blipFill rotWithShape="1">
          <a:blip r:embed="rId3">
            <a:alphaModFix/>
          </a:blip>
          <a:srcRect/>
          <a:stretch/>
        </p:blipFill>
        <p:spPr>
          <a:xfrm>
            <a:off x="0" y="0"/>
            <a:ext cx="9144001" cy="527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0" name="Google Shape;350;p23"/>
          <p:cNvPicPr preferRelativeResize="0"/>
          <p:nvPr/>
        </p:nvPicPr>
        <p:blipFill rotWithShape="1">
          <a:blip r:embed="rId3">
            <a:alphaModFix/>
          </a:blip>
          <a:srcRect b="-250"/>
          <a:stretch/>
        </p:blipFill>
        <p:spPr>
          <a:xfrm>
            <a:off x="0" y="12725"/>
            <a:ext cx="91440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6" name="Google Shape;356;p24"/>
          <p:cNvPicPr preferRelativeResize="0"/>
          <p:nvPr/>
        </p:nvPicPr>
        <p:blipFill rotWithShape="1">
          <a:blip r:embed="rId3">
            <a:alphaModFix/>
          </a:blip>
          <a:srcRect/>
          <a:stretch/>
        </p:blipFill>
        <p:spPr>
          <a:xfrm>
            <a:off x="0" y="12925"/>
            <a:ext cx="912894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1303800" y="598575"/>
            <a:ext cx="6650737" cy="7024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MVP (Minimum Viable Product)</a:t>
            </a:r>
            <a:endParaRPr dirty="0"/>
          </a:p>
        </p:txBody>
      </p:sp>
      <p:sp>
        <p:nvSpPr>
          <p:cNvPr id="362" name="Google Shape;362;p2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49250" algn="just" rtl="0">
              <a:lnSpc>
                <a:spcPct val="150000"/>
              </a:lnSpc>
              <a:spcBef>
                <a:spcPts val="0"/>
              </a:spcBef>
              <a:spcAft>
                <a:spcPts val="0"/>
              </a:spcAft>
              <a:buSzPts val="1900"/>
              <a:buFont typeface="Times New Roman"/>
              <a:buChar char="●"/>
            </a:pPr>
            <a:r>
              <a:rPr lang="en" sz="1900" dirty="0">
                <a:latin typeface="Times New Roman"/>
                <a:ea typeface="Times New Roman"/>
                <a:cs typeface="Times New Roman"/>
                <a:sym typeface="Times New Roman"/>
              </a:rPr>
              <a:t>Registration and login</a:t>
            </a:r>
            <a:endParaRPr sz="1900" dirty="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dirty="0">
                <a:latin typeface="Times New Roman"/>
                <a:ea typeface="Times New Roman"/>
                <a:cs typeface="Times New Roman"/>
                <a:sym typeface="Times New Roman"/>
              </a:rPr>
              <a:t>Photo Upload </a:t>
            </a:r>
            <a:endParaRPr sz="1900" dirty="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dirty="0">
                <a:latin typeface="Times New Roman"/>
                <a:ea typeface="Times New Roman"/>
                <a:cs typeface="Times New Roman"/>
                <a:sym typeface="Times New Roman"/>
              </a:rPr>
              <a:t>Analysis of the Photo</a:t>
            </a:r>
            <a:endParaRPr sz="1900" dirty="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dirty="0">
                <a:latin typeface="Times New Roman"/>
                <a:ea typeface="Times New Roman"/>
                <a:cs typeface="Times New Roman"/>
                <a:sym typeface="Times New Roman"/>
              </a:rPr>
              <a:t>User Information on the photo</a:t>
            </a:r>
            <a:endParaRPr sz="1900" dirty="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dirty="0"/>
          </a:p>
        </p:txBody>
      </p:sp>
      <p:sp>
        <p:nvSpPr>
          <p:cNvPr id="363" name="Google Shape;363;p25"/>
          <p:cNvSpPr/>
          <p:nvPr/>
        </p:nvSpPr>
        <p:spPr>
          <a:xfrm>
            <a:off x="8415454" y="315824"/>
            <a:ext cx="438921" cy="47219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Language and Tools - Frontend</a:t>
            </a:r>
            <a:endParaRPr/>
          </a:p>
        </p:txBody>
      </p:sp>
      <p:pic>
        <p:nvPicPr>
          <p:cNvPr id="369" name="Google Shape;369;p26"/>
          <p:cNvPicPr preferRelativeResize="0"/>
          <p:nvPr/>
        </p:nvPicPr>
        <p:blipFill rotWithShape="1">
          <a:blip r:embed="rId3">
            <a:alphaModFix/>
          </a:blip>
          <a:srcRect/>
          <a:stretch/>
        </p:blipFill>
        <p:spPr>
          <a:xfrm>
            <a:off x="727675" y="1287825"/>
            <a:ext cx="1814076" cy="1814076"/>
          </a:xfrm>
          <a:prstGeom prst="rect">
            <a:avLst/>
          </a:prstGeom>
          <a:noFill/>
          <a:ln>
            <a:noFill/>
          </a:ln>
        </p:spPr>
      </p:pic>
      <p:sp>
        <p:nvSpPr>
          <p:cNvPr id="370" name="Google Shape;370;p26"/>
          <p:cNvSpPr txBox="1"/>
          <p:nvPr/>
        </p:nvSpPr>
        <p:spPr>
          <a:xfrm>
            <a:off x="4342650" y="1906250"/>
            <a:ext cx="4275000" cy="18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Expo is react native wrapper which makes developing an mobile application faster and it does most of complex just by </a:t>
            </a:r>
            <a:r>
              <a:rPr lang="en" sz="1300" b="1" i="0" u="none" strike="noStrike" cap="none">
                <a:solidFill>
                  <a:schemeClr val="dk2"/>
                </a:solidFill>
                <a:latin typeface="Nunito"/>
                <a:ea typeface="Nunito"/>
                <a:cs typeface="Nunito"/>
                <a:sym typeface="Nunito"/>
              </a:rPr>
              <a:t>npx create-expo-app my-app. </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Language and Tools - Backend</a:t>
            </a:r>
            <a:endParaRPr/>
          </a:p>
          <a:p>
            <a:pPr marL="0" lvl="0" indent="0" algn="l" rtl="0">
              <a:lnSpc>
                <a:spcPct val="100000"/>
              </a:lnSpc>
              <a:spcBef>
                <a:spcPts val="0"/>
              </a:spcBef>
              <a:spcAft>
                <a:spcPts val="0"/>
              </a:spcAft>
              <a:buSzPts val="2800"/>
              <a:buNone/>
            </a:pPr>
            <a:endParaRPr/>
          </a:p>
        </p:txBody>
      </p:sp>
      <p:pic>
        <p:nvPicPr>
          <p:cNvPr id="376" name="Google Shape;376;p27"/>
          <p:cNvPicPr preferRelativeResize="0"/>
          <p:nvPr/>
        </p:nvPicPr>
        <p:blipFill rotWithShape="1">
          <a:blip r:embed="rId3">
            <a:alphaModFix/>
          </a:blip>
          <a:srcRect/>
          <a:stretch/>
        </p:blipFill>
        <p:spPr>
          <a:xfrm>
            <a:off x="1303800" y="1118625"/>
            <a:ext cx="2626924" cy="1611049"/>
          </a:xfrm>
          <a:prstGeom prst="rect">
            <a:avLst/>
          </a:prstGeom>
          <a:noFill/>
          <a:ln>
            <a:noFill/>
          </a:ln>
        </p:spPr>
      </p:pic>
      <p:pic>
        <p:nvPicPr>
          <p:cNvPr id="377" name="Google Shape;377;p27"/>
          <p:cNvPicPr preferRelativeResize="0"/>
          <p:nvPr/>
        </p:nvPicPr>
        <p:blipFill rotWithShape="1">
          <a:blip r:embed="rId4">
            <a:alphaModFix/>
          </a:blip>
          <a:srcRect/>
          <a:stretch/>
        </p:blipFill>
        <p:spPr>
          <a:xfrm>
            <a:off x="1082749" y="2821825"/>
            <a:ext cx="1630400" cy="2096077"/>
          </a:xfrm>
          <a:prstGeom prst="rect">
            <a:avLst/>
          </a:prstGeom>
          <a:noFill/>
          <a:ln>
            <a:noFill/>
          </a:ln>
        </p:spPr>
      </p:pic>
      <p:sp>
        <p:nvSpPr>
          <p:cNvPr id="378" name="Google Shape;378;p27"/>
          <p:cNvSpPr txBox="1"/>
          <p:nvPr/>
        </p:nvSpPr>
        <p:spPr>
          <a:xfrm>
            <a:off x="4861500" y="1883700"/>
            <a:ext cx="3812400" cy="17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For backend both flask and node js has been used. </a:t>
            </a:r>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Flask is mainly to create a machine learning model api which is going to be connected via node js.</a:t>
            </a:r>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Node js is mainly used to do basic CRUD operations.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Language and Tools - Backend</a:t>
            </a:r>
            <a:endParaRPr/>
          </a:p>
        </p:txBody>
      </p:sp>
      <p:pic>
        <p:nvPicPr>
          <p:cNvPr id="384" name="Google Shape;384;p28"/>
          <p:cNvPicPr preferRelativeResize="0"/>
          <p:nvPr/>
        </p:nvPicPr>
        <p:blipFill rotWithShape="1">
          <a:blip r:embed="rId3">
            <a:alphaModFix/>
          </a:blip>
          <a:srcRect/>
          <a:stretch/>
        </p:blipFill>
        <p:spPr>
          <a:xfrm>
            <a:off x="774525" y="1665625"/>
            <a:ext cx="2286000" cy="2286000"/>
          </a:xfrm>
          <a:prstGeom prst="rect">
            <a:avLst/>
          </a:prstGeom>
          <a:noFill/>
          <a:ln>
            <a:noFill/>
          </a:ln>
        </p:spPr>
      </p:pic>
      <p:sp>
        <p:nvSpPr>
          <p:cNvPr id="385" name="Google Shape;385;p28"/>
          <p:cNvSpPr txBox="1"/>
          <p:nvPr/>
        </p:nvSpPr>
        <p:spPr>
          <a:xfrm>
            <a:off x="4624650" y="1827300"/>
            <a:ext cx="3801300" cy="21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Tensorflow is a machine learning framework and it is used to build Image classification model. For this project, tensorflow is used to build skin disease classification model.</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Language and Tools - Other technologies</a:t>
            </a:r>
            <a:endParaRPr/>
          </a:p>
          <a:p>
            <a:pPr marL="0" lvl="0" indent="0" algn="l" rtl="0">
              <a:lnSpc>
                <a:spcPct val="100000"/>
              </a:lnSpc>
              <a:spcBef>
                <a:spcPts val="0"/>
              </a:spcBef>
              <a:spcAft>
                <a:spcPts val="0"/>
              </a:spcAft>
              <a:buSzPct val="111111"/>
              <a:buNone/>
            </a:pPr>
            <a:endParaRPr/>
          </a:p>
        </p:txBody>
      </p:sp>
      <p:pic>
        <p:nvPicPr>
          <p:cNvPr id="391" name="Google Shape;391;p29"/>
          <p:cNvPicPr preferRelativeResize="0"/>
          <p:nvPr/>
        </p:nvPicPr>
        <p:blipFill rotWithShape="1">
          <a:blip r:embed="rId3">
            <a:alphaModFix/>
          </a:blip>
          <a:srcRect/>
          <a:stretch/>
        </p:blipFill>
        <p:spPr>
          <a:xfrm>
            <a:off x="1088600" y="1197575"/>
            <a:ext cx="1836650" cy="1836650"/>
          </a:xfrm>
          <a:prstGeom prst="rect">
            <a:avLst/>
          </a:prstGeom>
          <a:noFill/>
          <a:ln>
            <a:noFill/>
          </a:ln>
        </p:spPr>
      </p:pic>
      <p:pic>
        <p:nvPicPr>
          <p:cNvPr id="392" name="Google Shape;392;p29"/>
          <p:cNvPicPr preferRelativeResize="0"/>
          <p:nvPr/>
        </p:nvPicPr>
        <p:blipFill rotWithShape="1">
          <a:blip r:embed="rId4">
            <a:alphaModFix/>
          </a:blip>
          <a:srcRect/>
          <a:stretch/>
        </p:blipFill>
        <p:spPr>
          <a:xfrm>
            <a:off x="1052950" y="2951425"/>
            <a:ext cx="1907948" cy="1907948"/>
          </a:xfrm>
          <a:prstGeom prst="rect">
            <a:avLst/>
          </a:prstGeom>
          <a:noFill/>
          <a:ln>
            <a:noFill/>
          </a:ln>
        </p:spPr>
      </p:pic>
      <p:pic>
        <p:nvPicPr>
          <p:cNvPr id="393" name="Google Shape;393;p29"/>
          <p:cNvPicPr preferRelativeResize="0"/>
          <p:nvPr/>
        </p:nvPicPr>
        <p:blipFill rotWithShape="1">
          <a:blip r:embed="rId5">
            <a:alphaModFix/>
          </a:blip>
          <a:srcRect/>
          <a:stretch/>
        </p:blipFill>
        <p:spPr>
          <a:xfrm>
            <a:off x="3113299" y="1750275"/>
            <a:ext cx="1714375" cy="1714375"/>
          </a:xfrm>
          <a:prstGeom prst="rect">
            <a:avLst/>
          </a:prstGeom>
          <a:noFill/>
          <a:ln>
            <a:noFill/>
          </a:ln>
        </p:spPr>
      </p:pic>
      <p:sp>
        <p:nvSpPr>
          <p:cNvPr id="394" name="Google Shape;394;p29"/>
          <p:cNvSpPr txBox="1"/>
          <p:nvPr/>
        </p:nvSpPr>
        <p:spPr>
          <a:xfrm>
            <a:off x="5177350" y="1917525"/>
            <a:ext cx="3688500" cy="25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Docker is used for containerizing dependencies which ensures portability, consistency and scalability.</a:t>
            </a:r>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Firebase is used for authentication and database where as digital ocean is used of running the backend code and run those apis on cloud then in local machine.</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Language and Tools - Design Tools</a:t>
            </a:r>
            <a:endParaRPr/>
          </a:p>
          <a:p>
            <a:pPr marL="0" lvl="0" indent="0" algn="l" rtl="0">
              <a:lnSpc>
                <a:spcPct val="100000"/>
              </a:lnSpc>
              <a:spcBef>
                <a:spcPts val="0"/>
              </a:spcBef>
              <a:spcAft>
                <a:spcPts val="0"/>
              </a:spcAft>
              <a:buSzPts val="2800"/>
              <a:buNone/>
            </a:pPr>
            <a:endParaRPr/>
          </a:p>
        </p:txBody>
      </p:sp>
      <p:pic>
        <p:nvPicPr>
          <p:cNvPr id="400" name="Google Shape;400;p30"/>
          <p:cNvPicPr preferRelativeResize="0"/>
          <p:nvPr/>
        </p:nvPicPr>
        <p:blipFill rotWithShape="1">
          <a:blip r:embed="rId3">
            <a:alphaModFix/>
          </a:blip>
          <a:srcRect/>
          <a:stretch/>
        </p:blipFill>
        <p:spPr>
          <a:xfrm>
            <a:off x="1427000" y="1321650"/>
            <a:ext cx="1753850" cy="1753850"/>
          </a:xfrm>
          <a:prstGeom prst="rect">
            <a:avLst/>
          </a:prstGeom>
          <a:noFill/>
          <a:ln>
            <a:noFill/>
          </a:ln>
        </p:spPr>
      </p:pic>
      <p:pic>
        <p:nvPicPr>
          <p:cNvPr id="401" name="Google Shape;401;p30"/>
          <p:cNvPicPr preferRelativeResize="0"/>
          <p:nvPr/>
        </p:nvPicPr>
        <p:blipFill rotWithShape="1">
          <a:blip r:embed="rId4">
            <a:alphaModFix/>
          </a:blip>
          <a:srcRect/>
          <a:stretch/>
        </p:blipFill>
        <p:spPr>
          <a:xfrm>
            <a:off x="1694325" y="3532450"/>
            <a:ext cx="1219200" cy="1219200"/>
          </a:xfrm>
          <a:prstGeom prst="rect">
            <a:avLst/>
          </a:prstGeom>
          <a:noFill/>
          <a:ln>
            <a:noFill/>
          </a:ln>
        </p:spPr>
      </p:pic>
      <p:sp>
        <p:nvSpPr>
          <p:cNvPr id="402" name="Google Shape;402;p30"/>
          <p:cNvSpPr txBox="1"/>
          <p:nvPr/>
        </p:nvSpPr>
        <p:spPr>
          <a:xfrm>
            <a:off x="4297525" y="1612975"/>
            <a:ext cx="3812400" cy="19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Those 2 are the design tools and these are mainly used for design UI and for flowcharts.</a:t>
            </a:r>
            <a:endParaRPr sz="13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Figma is used for UI design .</a:t>
            </a:r>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Miro is used for designing charts.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3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Algorithms</a:t>
            </a:r>
            <a:endParaRPr/>
          </a:p>
        </p:txBody>
      </p:sp>
      <p:sp>
        <p:nvSpPr>
          <p:cNvPr id="408" name="Google Shape;408;p31"/>
          <p:cNvSpPr txBox="1">
            <a:spLocks noGrp="1"/>
          </p:cNvSpPr>
          <p:nvPr>
            <p:ph type="body" idx="1"/>
          </p:nvPr>
        </p:nvSpPr>
        <p:spPr>
          <a:xfrm>
            <a:off x="1303800" y="1274600"/>
            <a:ext cx="7030500" cy="3257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CNN Algorithms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CNNs uses layered architecture to process visual data, extracting features through filters for image recognition tasks.</a:t>
            </a:r>
            <a:endParaRPr sz="16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EfficientNet:</a:t>
            </a:r>
            <a:endParaRPr sz="1600" b="1">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EfficientNet scales CNNs uniformly across width, depth, and resolution, enhancing efficiency and accuracy.</a:t>
            </a:r>
            <a:endParaRPr sz="16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236893" y="874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Agenda</a:t>
            </a:r>
            <a:endParaRPr/>
          </a:p>
        </p:txBody>
      </p:sp>
      <p:sp>
        <p:nvSpPr>
          <p:cNvPr id="284" name="Google Shape;284;p14"/>
          <p:cNvSpPr txBox="1">
            <a:spLocks noGrp="1"/>
          </p:cNvSpPr>
          <p:nvPr>
            <p:ph type="body" idx="1"/>
          </p:nvPr>
        </p:nvSpPr>
        <p:spPr>
          <a:xfrm>
            <a:off x="1236893" y="691375"/>
            <a:ext cx="7030500" cy="3978074"/>
          </a:xfrm>
          <a:prstGeom prst="rect">
            <a:avLst/>
          </a:prstGeom>
          <a:noFill/>
          <a:ln>
            <a:noFill/>
          </a:ln>
        </p:spPr>
        <p:txBody>
          <a:bodyPr spcFirstLastPara="1" wrap="square" lIns="91425" tIns="91425" rIns="91425" bIns="91425" anchor="t" anchorCtr="0">
            <a:normAutofit fontScale="92500" lnSpcReduction="10000"/>
          </a:bodyPr>
          <a:lstStyle/>
          <a:p>
            <a:pPr marL="457200" lvl="0" indent="-311150" algn="l" rtl="0">
              <a:lnSpc>
                <a:spcPct val="115000"/>
              </a:lnSpc>
              <a:spcBef>
                <a:spcPts val="0"/>
              </a:spcBef>
              <a:spcAft>
                <a:spcPts val="0"/>
              </a:spcAft>
              <a:buSzPts val="1300"/>
              <a:buChar char="●"/>
            </a:pPr>
            <a:r>
              <a:rPr lang="en" dirty="0">
                <a:latin typeface="Arial"/>
                <a:ea typeface="Arial"/>
                <a:cs typeface="Arial"/>
                <a:sym typeface="Arial"/>
              </a:rPr>
              <a:t>Team Members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Improvement</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Project Description</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Teamwork agreement</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Personas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MVP</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Technologies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Algorithms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Diagrams</a:t>
            </a:r>
          </a:p>
          <a:p>
            <a:pPr marL="457200" lvl="0" indent="-311150" algn="l" rtl="0">
              <a:lnSpc>
                <a:spcPct val="115000"/>
              </a:lnSpc>
              <a:spcBef>
                <a:spcPts val="0"/>
              </a:spcBef>
              <a:spcAft>
                <a:spcPts val="0"/>
              </a:spcAft>
              <a:buSzPts val="1300"/>
              <a:buChar char="●"/>
            </a:pPr>
            <a:r>
              <a:rPr lang="en" dirty="0">
                <a:latin typeface="Arial"/>
                <a:cs typeface="Arial"/>
                <a:sym typeface="Arial"/>
              </a:rPr>
              <a:t>Sprint 2 recap</a:t>
            </a:r>
            <a:endParaRPr dirty="0"/>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Product Backlog(</a:t>
            </a:r>
            <a:r>
              <a:rPr lang="en" b="0" i="0" dirty="0">
                <a:solidFill>
                  <a:srgbClr val="000000"/>
                </a:solidFill>
                <a:highlight>
                  <a:srgbClr val="FFFFFF"/>
                </a:highlight>
                <a:latin typeface="Arial"/>
                <a:ea typeface="Arial"/>
                <a:cs typeface="Arial"/>
                <a:sym typeface="Arial"/>
              </a:rPr>
              <a:t>All the Users Stories or Tasks)</a:t>
            </a:r>
            <a:endParaRPr dirty="0"/>
          </a:p>
          <a:p>
            <a:pPr marL="457200" lvl="0" indent="-311150" algn="l" rtl="0">
              <a:lnSpc>
                <a:spcPct val="115000"/>
              </a:lnSpc>
              <a:spcBef>
                <a:spcPts val="0"/>
              </a:spcBef>
              <a:spcAft>
                <a:spcPts val="0"/>
              </a:spcAft>
              <a:buSzPts val="1300"/>
              <a:buChar char="●"/>
            </a:pPr>
            <a:r>
              <a:rPr lang="en" b="0" i="0" dirty="0">
                <a:solidFill>
                  <a:srgbClr val="000000"/>
                </a:solidFill>
                <a:highlight>
                  <a:srgbClr val="FFFFFF"/>
                </a:highlight>
                <a:latin typeface="Arial"/>
                <a:ea typeface="Arial"/>
                <a:cs typeface="Arial"/>
                <a:sym typeface="Arial"/>
              </a:rPr>
              <a:t>Sprint 3 Backlog (Stories or tasks committed)</a:t>
            </a:r>
            <a:endParaRPr dirty="0"/>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Metrics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Retrospective</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Sprint 4(</a:t>
            </a:r>
            <a:r>
              <a:rPr lang="en" b="0" i="0" u="none" strike="noStrike" dirty="0">
                <a:solidFill>
                  <a:srgbClr val="000000"/>
                </a:solidFill>
                <a:highlight>
                  <a:srgbClr val="FFFFFF"/>
                </a:highlight>
                <a:latin typeface="Arial"/>
                <a:ea typeface="Arial"/>
                <a:cs typeface="Arial"/>
                <a:sym typeface="Arial"/>
              </a:rPr>
              <a:t>Stories planned and committed for Sprint 4</a:t>
            </a:r>
            <a:r>
              <a:rPr lang="en" u="none" strike="noStrike" dirty="0">
                <a:solidFill>
                  <a:srgbClr val="000000"/>
                </a:solidFill>
                <a:highlight>
                  <a:srgbClr val="FFFFFF"/>
                </a:highlight>
                <a:latin typeface="Arial"/>
                <a:ea typeface="Arial"/>
                <a:cs typeface="Arial"/>
                <a:sym typeface="Arial"/>
              </a:rPr>
              <a:t>)</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Project demo (Application Screenshots)</a:t>
            </a:r>
          </a:p>
          <a:p>
            <a:pPr marL="457200" lvl="0" indent="-311150" algn="l" rtl="0">
              <a:lnSpc>
                <a:spcPct val="115000"/>
              </a:lnSpc>
              <a:spcBef>
                <a:spcPts val="0"/>
              </a:spcBef>
              <a:spcAft>
                <a:spcPts val="0"/>
              </a:spcAft>
              <a:buSzPts val="1300"/>
              <a:buChar char="●"/>
            </a:pPr>
            <a:r>
              <a:rPr lang="en-US" dirty="0">
                <a:latin typeface="Arial"/>
                <a:ea typeface="Arial"/>
                <a:cs typeface="Arial"/>
                <a:sym typeface="Arial"/>
              </a:rPr>
              <a:t>Code snippets</a:t>
            </a:r>
            <a:endParaRPr dirty="0">
              <a:latin typeface="Arial"/>
              <a:ea typeface="Arial"/>
              <a:cs typeface="Arial"/>
              <a:sym typeface="Arial"/>
            </a:endParaRPr>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Demo Video of application</a:t>
            </a:r>
            <a:endParaRPr dirty="0"/>
          </a:p>
          <a:p>
            <a:pPr marL="457200" lvl="0" indent="-311150" algn="l" rtl="0">
              <a:lnSpc>
                <a:spcPct val="115000"/>
              </a:lnSpc>
              <a:spcBef>
                <a:spcPts val="0"/>
              </a:spcBef>
              <a:spcAft>
                <a:spcPts val="0"/>
              </a:spcAft>
              <a:buSzPts val="1300"/>
              <a:buChar char="●"/>
            </a:pPr>
            <a:r>
              <a:rPr lang="en" dirty="0">
                <a:latin typeface="Arial"/>
                <a:ea typeface="Arial"/>
                <a:cs typeface="Arial"/>
                <a:sym typeface="Arial"/>
              </a:rPr>
              <a:t>Github link</a:t>
            </a:r>
            <a:endParaRPr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Pseudo Code: ML</a:t>
            </a:r>
            <a:endParaRPr/>
          </a:p>
        </p:txBody>
      </p:sp>
      <p:pic>
        <p:nvPicPr>
          <p:cNvPr id="414" name="Google Shape;414;p32"/>
          <p:cNvPicPr preferRelativeResize="0"/>
          <p:nvPr/>
        </p:nvPicPr>
        <p:blipFill rotWithShape="1">
          <a:blip r:embed="rId3">
            <a:alphaModFix/>
          </a:blip>
          <a:srcRect/>
          <a:stretch/>
        </p:blipFill>
        <p:spPr>
          <a:xfrm>
            <a:off x="1596598" y="1227525"/>
            <a:ext cx="6444899" cy="3915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3"/>
          <p:cNvSpPr txBox="1">
            <a:spLocks noGrp="1"/>
          </p:cNvSpPr>
          <p:nvPr>
            <p:ph type="title"/>
          </p:nvPr>
        </p:nvSpPr>
        <p:spPr>
          <a:xfrm>
            <a:off x="1303800" y="62275"/>
            <a:ext cx="6483000" cy="1039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Conceptual Architectural Diagrams</a:t>
            </a:r>
            <a:endParaRPr/>
          </a:p>
        </p:txBody>
      </p:sp>
      <p:sp>
        <p:nvSpPr>
          <p:cNvPr id="420" name="Google Shape;420;p3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21" name="Google Shape;421;p33"/>
          <p:cNvPicPr preferRelativeResize="0"/>
          <p:nvPr/>
        </p:nvPicPr>
        <p:blipFill rotWithShape="1">
          <a:blip r:embed="rId3">
            <a:alphaModFix/>
          </a:blip>
          <a:srcRect/>
          <a:stretch/>
        </p:blipFill>
        <p:spPr>
          <a:xfrm>
            <a:off x="0" y="673500"/>
            <a:ext cx="9144003" cy="4469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2353300" y="0"/>
            <a:ext cx="37152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Sequence Diagrams</a:t>
            </a:r>
            <a:endParaRPr/>
          </a:p>
        </p:txBody>
      </p:sp>
      <p:pic>
        <p:nvPicPr>
          <p:cNvPr id="427" name="Google Shape;427;p34" descr="A diagram of a diagram of a structure&#10;&#10;Description automatically generated"/>
          <p:cNvPicPr preferRelativeResize="0"/>
          <p:nvPr/>
        </p:nvPicPr>
        <p:blipFill rotWithShape="1">
          <a:blip r:embed="rId3">
            <a:alphaModFix/>
          </a:blip>
          <a:srcRect/>
          <a:stretch/>
        </p:blipFill>
        <p:spPr>
          <a:xfrm>
            <a:off x="0" y="832757"/>
            <a:ext cx="9144000" cy="43107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291835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State Diagram</a:t>
            </a:r>
            <a:endParaRPr/>
          </a:p>
        </p:txBody>
      </p:sp>
      <p:sp>
        <p:nvSpPr>
          <p:cNvPr id="433" name="Google Shape;433;p3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34" name="Google Shape;434;p35"/>
          <p:cNvPicPr preferRelativeResize="0"/>
          <p:nvPr/>
        </p:nvPicPr>
        <p:blipFill rotWithShape="1">
          <a:blip r:embed="rId3">
            <a:alphaModFix/>
          </a:blip>
          <a:srcRect/>
          <a:stretch/>
        </p:blipFill>
        <p:spPr>
          <a:xfrm>
            <a:off x="126380" y="499650"/>
            <a:ext cx="8891239" cy="45853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3068275"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Class Diagram</a:t>
            </a:r>
            <a:endParaRPr/>
          </a:p>
        </p:txBody>
      </p:sp>
      <p:sp>
        <p:nvSpPr>
          <p:cNvPr id="440" name="Google Shape;440;p3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1" name="Google Shape;441;p36"/>
          <p:cNvPicPr preferRelativeResize="0"/>
          <p:nvPr/>
        </p:nvPicPr>
        <p:blipFill rotWithShape="1">
          <a:blip r:embed="rId3">
            <a:alphaModFix/>
          </a:blip>
          <a:srcRect/>
          <a:stretch/>
        </p:blipFill>
        <p:spPr>
          <a:xfrm>
            <a:off x="542693" y="514054"/>
            <a:ext cx="7872761" cy="45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7"/>
          <p:cNvSpPr txBox="1">
            <a:spLocks noGrp="1"/>
          </p:cNvSpPr>
          <p:nvPr>
            <p:ph type="title"/>
          </p:nvPr>
        </p:nvSpPr>
        <p:spPr>
          <a:xfrm>
            <a:off x="1857350" y="0"/>
            <a:ext cx="6194700" cy="912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Entity Relationship Diagram</a:t>
            </a:r>
            <a:endParaRPr/>
          </a:p>
        </p:txBody>
      </p:sp>
      <p:sp>
        <p:nvSpPr>
          <p:cNvPr id="447" name="Google Shape;447;p3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8" name="Google Shape;448;p37"/>
          <p:cNvPicPr preferRelativeResize="0"/>
          <p:nvPr/>
        </p:nvPicPr>
        <p:blipFill rotWithShape="1">
          <a:blip r:embed="rId3">
            <a:alphaModFix/>
          </a:blip>
          <a:srcRect/>
          <a:stretch/>
        </p:blipFill>
        <p:spPr>
          <a:xfrm>
            <a:off x="152225" y="469951"/>
            <a:ext cx="8441801" cy="467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23302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Context Diagram</a:t>
            </a:r>
            <a:endParaRPr/>
          </a:p>
        </p:txBody>
      </p:sp>
      <p:pic>
        <p:nvPicPr>
          <p:cNvPr id="454" name="Google Shape;454;p38"/>
          <p:cNvPicPr preferRelativeResize="0"/>
          <p:nvPr/>
        </p:nvPicPr>
        <p:blipFill rotWithShape="1">
          <a:blip r:embed="rId3">
            <a:alphaModFix/>
          </a:blip>
          <a:srcRect/>
          <a:stretch/>
        </p:blipFill>
        <p:spPr>
          <a:xfrm>
            <a:off x="1430675" y="559600"/>
            <a:ext cx="5733348" cy="458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Sprint 2 recap</a:t>
            </a:r>
            <a:endParaRPr dirty="0"/>
          </a:p>
        </p:txBody>
      </p:sp>
      <p:sp>
        <p:nvSpPr>
          <p:cNvPr id="460" name="Google Shape;460;p3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dirty="0">
                <a:latin typeface="Times New Roman" panose="02020603050405020304" pitchFamily="18" charset="0"/>
                <a:cs typeface="Times New Roman" panose="02020603050405020304" pitchFamily="18" charset="0"/>
              </a:rPr>
              <a:t>The UI/UX work has been completed.</a:t>
            </a:r>
          </a:p>
          <a:p>
            <a:pPr marL="457200" lvl="0" indent="-311150" algn="l" rtl="0">
              <a:lnSpc>
                <a:spcPct val="115000"/>
              </a:lnSpc>
              <a:spcBef>
                <a:spcPts val="0"/>
              </a:spcBef>
              <a:spcAft>
                <a:spcPts val="0"/>
              </a:spcAft>
              <a:buSzPts val="1300"/>
              <a:buChar char="●"/>
            </a:pPr>
            <a:r>
              <a:rPr lang="en-US" dirty="0">
                <a:latin typeface="Times New Roman" panose="02020603050405020304" pitchFamily="18" charset="0"/>
                <a:cs typeface="Times New Roman" panose="02020603050405020304" pitchFamily="18" charset="0"/>
              </a:rPr>
              <a:t>The authentication for the application is also completed with firebase connection.</a:t>
            </a:r>
          </a:p>
          <a:p>
            <a:pPr lvl="0"/>
            <a:r>
              <a:rPr lang="en-US" dirty="0">
                <a:latin typeface="Times New Roman" panose="02020603050405020304" pitchFamily="18" charset="0"/>
                <a:cs typeface="Times New Roman" panose="02020603050405020304" pitchFamily="18" charset="0"/>
              </a:rPr>
              <a:t>EDA for dataset is also completed.</a:t>
            </a:r>
          </a:p>
          <a:p>
            <a:r>
              <a:rPr lang="en-US" dirty="0">
                <a:solidFill>
                  <a:srgbClr val="000000"/>
                </a:solidFill>
                <a:highlight>
                  <a:srgbClr val="FFFFFF"/>
                </a:highlight>
                <a:latin typeface="Times New Roman" panose="02020603050405020304" pitchFamily="18" charset="0"/>
                <a:cs typeface="Times New Roman" panose="02020603050405020304" pitchFamily="18" charset="0"/>
              </a:rPr>
              <a:t>Architecture Diagrams, Context Diagram, ER Diagrams, Sequence Diagram, State Diagrams, Class Diagrams created.</a:t>
            </a:r>
          </a:p>
          <a:p>
            <a:r>
              <a:rPr lang="en-US" dirty="0">
                <a:solidFill>
                  <a:srgbClr val="000000"/>
                </a:solidFill>
                <a:highlight>
                  <a:srgbClr val="FFFFFF"/>
                </a:highlight>
                <a:latin typeface="Times New Roman" panose="02020603050405020304" pitchFamily="18" charset="0"/>
                <a:cs typeface="Times New Roman" panose="02020603050405020304" pitchFamily="18" charset="0"/>
              </a:rPr>
              <a:t>User stories and acceptance criteria created.</a:t>
            </a:r>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marL="146050" indent="0">
              <a:buNone/>
            </a:pPr>
            <a:br>
              <a:rPr lang="en-US" dirty="0"/>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Product Backlog</a:t>
            </a:r>
            <a:endParaRPr/>
          </a:p>
        </p:txBody>
      </p:sp>
      <p:pic>
        <p:nvPicPr>
          <p:cNvPr id="466" name="Google Shape;466;p40"/>
          <p:cNvPicPr preferRelativeResize="0"/>
          <p:nvPr/>
        </p:nvPicPr>
        <p:blipFill>
          <a:blip r:embed="rId3">
            <a:alphaModFix/>
          </a:blip>
          <a:stretch>
            <a:fillRect/>
          </a:stretch>
        </p:blipFill>
        <p:spPr>
          <a:xfrm>
            <a:off x="1218200" y="1355500"/>
            <a:ext cx="7591173" cy="3506000"/>
          </a:xfrm>
          <a:prstGeom prst="rect">
            <a:avLst/>
          </a:prstGeom>
          <a:noFill/>
          <a:ln>
            <a:noFill/>
          </a:ln>
        </p:spPr>
      </p:pic>
      <p:sp>
        <p:nvSpPr>
          <p:cNvPr id="467" name="Google Shape;467;p40"/>
          <p:cNvSpPr/>
          <p:nvPr/>
        </p:nvSpPr>
        <p:spPr>
          <a:xfrm>
            <a:off x="8419900" y="315824"/>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Product Backlog</a:t>
            </a:r>
            <a:endParaRPr/>
          </a:p>
        </p:txBody>
      </p:sp>
      <p:pic>
        <p:nvPicPr>
          <p:cNvPr id="473" name="Google Shape;473;p41"/>
          <p:cNvPicPr preferRelativeResize="0"/>
          <p:nvPr/>
        </p:nvPicPr>
        <p:blipFill>
          <a:blip r:embed="rId3">
            <a:alphaModFix/>
          </a:blip>
          <a:stretch>
            <a:fillRect/>
          </a:stretch>
        </p:blipFill>
        <p:spPr>
          <a:xfrm>
            <a:off x="844675" y="1287825"/>
            <a:ext cx="7948754" cy="3240825"/>
          </a:xfrm>
          <a:prstGeom prst="rect">
            <a:avLst/>
          </a:prstGeom>
          <a:noFill/>
          <a:ln>
            <a:noFill/>
          </a:ln>
        </p:spPr>
      </p:pic>
      <p:sp>
        <p:nvSpPr>
          <p:cNvPr id="474" name="Google Shape;474;p41"/>
          <p:cNvSpPr/>
          <p:nvPr/>
        </p:nvSpPr>
        <p:spPr>
          <a:xfrm>
            <a:off x="8266772" y="315824"/>
            <a:ext cx="587604" cy="42015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15325" y="6688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 Members</a:t>
            </a:r>
            <a:endParaRPr/>
          </a:p>
        </p:txBody>
      </p:sp>
      <p:pic>
        <p:nvPicPr>
          <p:cNvPr id="290" name="Google Shape;290;p15"/>
          <p:cNvPicPr preferRelativeResize="0"/>
          <p:nvPr/>
        </p:nvPicPr>
        <p:blipFill rotWithShape="1">
          <a:blip r:embed="rId3">
            <a:alphaModFix/>
          </a:blip>
          <a:srcRect l="37500" t="11639" b="46052"/>
          <a:stretch/>
        </p:blipFill>
        <p:spPr>
          <a:xfrm>
            <a:off x="147000" y="1440971"/>
            <a:ext cx="2499675" cy="2769355"/>
          </a:xfrm>
          <a:prstGeom prst="rect">
            <a:avLst/>
          </a:prstGeom>
          <a:noFill/>
          <a:ln>
            <a:noFill/>
          </a:ln>
        </p:spPr>
      </p:pic>
      <p:pic>
        <p:nvPicPr>
          <p:cNvPr id="291" name="Google Shape;291;p15"/>
          <p:cNvPicPr preferRelativeResize="0"/>
          <p:nvPr/>
        </p:nvPicPr>
        <p:blipFill rotWithShape="1">
          <a:blip r:embed="rId4">
            <a:alphaModFix/>
          </a:blip>
          <a:srcRect/>
          <a:stretch/>
        </p:blipFill>
        <p:spPr>
          <a:xfrm>
            <a:off x="3169775" y="1440975"/>
            <a:ext cx="2747991" cy="2769352"/>
          </a:xfrm>
          <a:prstGeom prst="rect">
            <a:avLst/>
          </a:prstGeom>
          <a:noFill/>
          <a:ln>
            <a:noFill/>
          </a:ln>
        </p:spPr>
      </p:pic>
      <p:pic>
        <p:nvPicPr>
          <p:cNvPr id="292" name="Google Shape;292;p15"/>
          <p:cNvPicPr preferRelativeResize="0"/>
          <p:nvPr/>
        </p:nvPicPr>
        <p:blipFill rotWithShape="1">
          <a:blip r:embed="rId5">
            <a:alphaModFix/>
          </a:blip>
          <a:srcRect/>
          <a:stretch/>
        </p:blipFill>
        <p:spPr>
          <a:xfrm>
            <a:off x="6368249" y="1440971"/>
            <a:ext cx="2499675" cy="2769352"/>
          </a:xfrm>
          <a:prstGeom prst="rect">
            <a:avLst/>
          </a:prstGeom>
          <a:noFill/>
          <a:ln>
            <a:noFill/>
          </a:ln>
        </p:spPr>
      </p:pic>
      <p:sp>
        <p:nvSpPr>
          <p:cNvPr id="293" name="Google Shape;293;p15"/>
          <p:cNvSpPr txBox="1"/>
          <p:nvPr/>
        </p:nvSpPr>
        <p:spPr>
          <a:xfrm>
            <a:off x="353079" y="4266367"/>
            <a:ext cx="22362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chemeClr val="dk2"/>
                </a:solidFill>
                <a:latin typeface="Times New Roman"/>
                <a:ea typeface="Times New Roman"/>
                <a:cs typeface="Times New Roman"/>
                <a:sym typeface="Times New Roman"/>
              </a:rPr>
              <a:t>Bhargava Chilukuri</a:t>
            </a:r>
            <a:endParaRPr sz="1500" b="1" i="0" u="none" strike="noStrike" cap="none" dirty="0">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chemeClr val="dk2"/>
                </a:solidFill>
                <a:latin typeface="Times New Roman"/>
                <a:ea typeface="Times New Roman"/>
                <a:cs typeface="Times New Roman"/>
                <a:sym typeface="Times New Roman"/>
              </a:rPr>
              <a:t>Front end developer and scrum master</a:t>
            </a:r>
            <a:endParaRPr sz="1500" b="0" i="0" u="none" strike="noStrike" cap="none" dirty="0">
              <a:solidFill>
                <a:schemeClr val="dk2"/>
              </a:solidFill>
              <a:latin typeface="Times New Roman"/>
              <a:ea typeface="Times New Roman"/>
              <a:cs typeface="Times New Roman"/>
              <a:sym typeface="Times New Roman"/>
            </a:endParaRPr>
          </a:p>
        </p:txBody>
      </p:sp>
      <p:sp>
        <p:nvSpPr>
          <p:cNvPr id="294" name="Google Shape;294;p15"/>
          <p:cNvSpPr txBox="1"/>
          <p:nvPr/>
        </p:nvSpPr>
        <p:spPr>
          <a:xfrm>
            <a:off x="6170550" y="4472600"/>
            <a:ext cx="2907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Manideep Kumar Reddy Kotha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Backend developer</a:t>
            </a:r>
            <a:endParaRPr sz="1500" b="0" i="0" u="none" strike="noStrike" cap="none">
              <a:solidFill>
                <a:schemeClr val="dk2"/>
              </a:solidFill>
              <a:latin typeface="Times New Roman"/>
              <a:ea typeface="Times New Roman"/>
              <a:cs typeface="Times New Roman"/>
              <a:sym typeface="Times New Roman"/>
            </a:endParaRPr>
          </a:p>
        </p:txBody>
      </p:sp>
      <p:sp>
        <p:nvSpPr>
          <p:cNvPr id="295" name="Google Shape;295;p15"/>
          <p:cNvSpPr txBox="1"/>
          <p:nvPr/>
        </p:nvSpPr>
        <p:spPr>
          <a:xfrm>
            <a:off x="3568625" y="4472600"/>
            <a:ext cx="17946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Kushal arya neela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Front end developer</a:t>
            </a:r>
            <a:endParaRPr sz="1500" b="0"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1961150" y="-703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80" name="Google Shape;480;p42"/>
          <p:cNvPicPr preferRelativeResize="0"/>
          <p:nvPr/>
        </p:nvPicPr>
        <p:blipFill>
          <a:blip r:embed="rId3">
            <a:alphaModFix/>
          </a:blip>
          <a:stretch>
            <a:fillRect/>
          </a:stretch>
        </p:blipFill>
        <p:spPr>
          <a:xfrm>
            <a:off x="1178850" y="675300"/>
            <a:ext cx="7904364" cy="39097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User Stories and Acceptance Criteria</a:t>
            </a:r>
            <a:endParaRPr/>
          </a:p>
        </p:txBody>
      </p:sp>
      <p:pic>
        <p:nvPicPr>
          <p:cNvPr id="486" name="Google Shape;486;p43"/>
          <p:cNvPicPr preferRelativeResize="0"/>
          <p:nvPr/>
        </p:nvPicPr>
        <p:blipFill>
          <a:blip r:embed="rId3">
            <a:alphaModFix/>
          </a:blip>
          <a:stretch>
            <a:fillRect/>
          </a:stretch>
        </p:blipFill>
        <p:spPr>
          <a:xfrm>
            <a:off x="737125" y="1423175"/>
            <a:ext cx="8163850" cy="3240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3 backlog</a:t>
            </a:r>
            <a:endParaRPr/>
          </a:p>
        </p:txBody>
      </p:sp>
      <p:pic>
        <p:nvPicPr>
          <p:cNvPr id="492" name="Google Shape;492;p44"/>
          <p:cNvPicPr preferRelativeResize="0"/>
          <p:nvPr/>
        </p:nvPicPr>
        <p:blipFill>
          <a:blip r:embed="rId3">
            <a:alphaModFix/>
          </a:blip>
          <a:stretch>
            <a:fillRect/>
          </a:stretch>
        </p:blipFill>
        <p:spPr>
          <a:xfrm>
            <a:off x="493325" y="1264075"/>
            <a:ext cx="8440125" cy="31209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5"/>
          <p:cNvSpPr txBox="1">
            <a:spLocks noGrp="1"/>
          </p:cNvSpPr>
          <p:nvPr>
            <p:ph type="title"/>
          </p:nvPr>
        </p:nvSpPr>
        <p:spPr>
          <a:xfrm>
            <a:off x="2756900" y="-934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Test Cases for sprint-3</a:t>
            </a:r>
            <a:endParaRPr dirty="0"/>
          </a:p>
        </p:txBody>
      </p:sp>
      <p:pic>
        <p:nvPicPr>
          <p:cNvPr id="498" name="Google Shape;498;p45"/>
          <p:cNvPicPr preferRelativeResize="0"/>
          <p:nvPr/>
        </p:nvPicPr>
        <p:blipFill>
          <a:blip r:embed="rId3">
            <a:alphaModFix/>
          </a:blip>
          <a:stretch>
            <a:fillRect/>
          </a:stretch>
        </p:blipFill>
        <p:spPr>
          <a:xfrm>
            <a:off x="1551075" y="697350"/>
            <a:ext cx="7108895" cy="39328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Stories Completed </a:t>
            </a:r>
            <a:endParaRPr/>
          </a:p>
        </p:txBody>
      </p:sp>
      <p:pic>
        <p:nvPicPr>
          <p:cNvPr id="504" name="Google Shape;504;p46"/>
          <p:cNvPicPr preferRelativeResize="0"/>
          <p:nvPr/>
        </p:nvPicPr>
        <p:blipFill>
          <a:blip r:embed="rId3">
            <a:alphaModFix/>
          </a:blip>
          <a:stretch>
            <a:fillRect/>
          </a:stretch>
        </p:blipFill>
        <p:spPr>
          <a:xfrm>
            <a:off x="1691025" y="1344200"/>
            <a:ext cx="6643277" cy="324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 Velocity</a:t>
            </a:r>
            <a:endParaRPr/>
          </a:p>
        </p:txBody>
      </p:sp>
      <p:sp>
        <p:nvSpPr>
          <p:cNvPr id="510" name="Google Shape;510;p4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4000">
                <a:latin typeface="Times New Roman"/>
                <a:ea typeface="Times New Roman"/>
                <a:cs typeface="Times New Roman"/>
                <a:sym typeface="Times New Roman"/>
              </a:rPr>
              <a:t>27 Story Points</a:t>
            </a:r>
            <a:endParaRPr sz="40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Team's Historical Velocity (Average)</a:t>
            </a:r>
            <a:endParaRPr/>
          </a:p>
        </p:txBody>
      </p:sp>
      <p:sp>
        <p:nvSpPr>
          <p:cNvPr id="516" name="Google Shape;516;p48"/>
          <p:cNvSpPr txBox="1">
            <a:spLocks noGrp="1"/>
          </p:cNvSpPr>
          <p:nvPr>
            <p:ph type="body" idx="1"/>
          </p:nvPr>
        </p:nvSpPr>
        <p:spPr>
          <a:xfrm>
            <a:off x="1303800" y="1466350"/>
            <a:ext cx="7030500" cy="306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Velocity: 29 story points</a:t>
            </a:r>
            <a:endParaRPr/>
          </a:p>
          <a:p>
            <a:pPr marL="0" lvl="0" indent="0" algn="l" rtl="0">
              <a:spcBef>
                <a:spcPts val="0"/>
              </a:spcBef>
              <a:spcAft>
                <a:spcPts val="0"/>
              </a:spcAft>
              <a:buNone/>
            </a:pPr>
            <a:r>
              <a:rPr lang="en"/>
              <a:t>Sprint 3 Velocity: 27 story points</a:t>
            </a:r>
            <a:endParaRPr/>
          </a:p>
          <a:p>
            <a:pPr marL="0" lvl="0" indent="0" algn="l" rtl="0">
              <a:spcBef>
                <a:spcPts val="0"/>
              </a:spcBef>
              <a:spcAft>
                <a:spcPts val="0"/>
              </a:spcAft>
              <a:buNone/>
            </a:pPr>
            <a:r>
              <a:rPr lang="en"/>
              <a:t>Average Velocity: 29 + 27 / 2 = 28 points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9"/>
          <p:cNvSpPr txBox="1">
            <a:spLocks noGrp="1"/>
          </p:cNvSpPr>
          <p:nvPr>
            <p:ph type="title"/>
          </p:nvPr>
        </p:nvSpPr>
        <p:spPr>
          <a:xfrm>
            <a:off x="21135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Burndown Charts</a:t>
            </a:r>
            <a:endParaRPr/>
          </a:p>
        </p:txBody>
      </p:sp>
      <p:sp>
        <p:nvSpPr>
          <p:cNvPr id="522" name="Google Shape;522;p4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 name="Picture 2">
            <a:extLst>
              <a:ext uri="{FF2B5EF4-FFF2-40B4-BE49-F238E27FC236}">
                <a16:creationId xmlns:a16="http://schemas.microsoft.com/office/drawing/2014/main" id="{DBF7A622-FC85-A2B2-7C56-33A8BAD15658}"/>
              </a:ext>
            </a:extLst>
          </p:cNvPr>
          <p:cNvPicPr>
            <a:picLocks noChangeAspect="1"/>
          </p:cNvPicPr>
          <p:nvPr/>
        </p:nvPicPr>
        <p:blipFill>
          <a:blip r:embed="rId3"/>
          <a:stretch>
            <a:fillRect/>
          </a:stretch>
        </p:blipFill>
        <p:spPr>
          <a:xfrm>
            <a:off x="572429" y="499651"/>
            <a:ext cx="7924800" cy="46438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Completed/Committed Ratio</a:t>
            </a:r>
            <a:endParaRPr/>
          </a:p>
        </p:txBody>
      </p:sp>
      <p:sp>
        <p:nvSpPr>
          <p:cNvPr id="529" name="Google Shape;529;p5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Completed Committed Ratio for Sprint 3: 27/27 - 100%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1"/>
          <p:cNvSpPr txBox="1">
            <a:spLocks noGrp="1"/>
          </p:cNvSpPr>
          <p:nvPr>
            <p:ph type="title"/>
          </p:nvPr>
        </p:nvSpPr>
        <p:spPr>
          <a:xfrm>
            <a:off x="2341725" y="123975"/>
            <a:ext cx="7030500" cy="664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Retrospective</a:t>
            </a:r>
            <a:endParaRPr/>
          </a:p>
        </p:txBody>
      </p:sp>
      <p:sp>
        <p:nvSpPr>
          <p:cNvPr id="535" name="Google Shape;535;p51"/>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dirty="0"/>
          </a:p>
        </p:txBody>
      </p:sp>
      <p:pic>
        <p:nvPicPr>
          <p:cNvPr id="3" name="Picture 2">
            <a:extLst>
              <a:ext uri="{FF2B5EF4-FFF2-40B4-BE49-F238E27FC236}">
                <a16:creationId xmlns:a16="http://schemas.microsoft.com/office/drawing/2014/main" id="{B84AD5A1-ABB3-856C-CDF3-268C641F74AC}"/>
              </a:ext>
            </a:extLst>
          </p:cNvPr>
          <p:cNvPicPr>
            <a:picLocks noChangeAspect="1"/>
          </p:cNvPicPr>
          <p:nvPr/>
        </p:nvPicPr>
        <p:blipFill>
          <a:blip r:embed="rId3"/>
          <a:stretch>
            <a:fillRect/>
          </a:stretch>
        </p:blipFill>
        <p:spPr>
          <a:xfrm>
            <a:off x="0" y="686139"/>
            <a:ext cx="8920976" cy="44573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9"/>
        <p:cNvGrpSpPr/>
        <p:nvPr/>
      </p:nvGrpSpPr>
      <p:grpSpPr>
        <a:xfrm>
          <a:off x="0" y="0"/>
          <a:ext cx="0" cy="0"/>
          <a:chOff x="0" y="0"/>
          <a:chExt cx="0" cy="0"/>
        </a:xfrm>
      </p:grpSpPr>
      <p:pic>
        <p:nvPicPr>
          <p:cNvPr id="300" name="Google Shape;300;p16"/>
          <p:cNvPicPr preferRelativeResize="0"/>
          <p:nvPr/>
        </p:nvPicPr>
        <p:blipFill rotWithShape="1">
          <a:blip r:embed="rId3">
            <a:alphaModFix/>
          </a:blip>
          <a:srcRect/>
          <a:stretch/>
        </p:blipFill>
        <p:spPr>
          <a:xfrm>
            <a:off x="405550" y="754225"/>
            <a:ext cx="2862225" cy="3336026"/>
          </a:xfrm>
          <a:prstGeom prst="rect">
            <a:avLst/>
          </a:prstGeom>
          <a:noFill/>
          <a:ln>
            <a:noFill/>
          </a:ln>
        </p:spPr>
      </p:pic>
      <p:pic>
        <p:nvPicPr>
          <p:cNvPr id="301" name="Google Shape;301;p16"/>
          <p:cNvPicPr preferRelativeResize="0"/>
          <p:nvPr/>
        </p:nvPicPr>
        <p:blipFill rotWithShape="1">
          <a:blip r:embed="rId4">
            <a:alphaModFix/>
          </a:blip>
          <a:srcRect t="20241" b="16996"/>
          <a:stretch/>
        </p:blipFill>
        <p:spPr>
          <a:xfrm>
            <a:off x="3489175" y="754226"/>
            <a:ext cx="2721776" cy="3336024"/>
          </a:xfrm>
          <a:prstGeom prst="rect">
            <a:avLst/>
          </a:prstGeom>
          <a:noFill/>
          <a:ln>
            <a:noFill/>
          </a:ln>
        </p:spPr>
      </p:pic>
      <p:pic>
        <p:nvPicPr>
          <p:cNvPr id="302" name="Google Shape;302;p16"/>
          <p:cNvPicPr preferRelativeResize="0"/>
          <p:nvPr/>
        </p:nvPicPr>
        <p:blipFill rotWithShape="1">
          <a:blip r:embed="rId5">
            <a:alphaModFix/>
          </a:blip>
          <a:srcRect/>
          <a:stretch/>
        </p:blipFill>
        <p:spPr>
          <a:xfrm>
            <a:off x="6432350" y="754225"/>
            <a:ext cx="2628252" cy="3336023"/>
          </a:xfrm>
          <a:prstGeom prst="rect">
            <a:avLst/>
          </a:prstGeom>
          <a:noFill/>
          <a:ln>
            <a:noFill/>
          </a:ln>
        </p:spPr>
      </p:pic>
      <p:sp>
        <p:nvSpPr>
          <p:cNvPr id="303" name="Google Shape;303;p16"/>
          <p:cNvSpPr txBox="1"/>
          <p:nvPr/>
        </p:nvSpPr>
        <p:spPr>
          <a:xfrm>
            <a:off x="731625" y="4334550"/>
            <a:ext cx="23052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Jagadeesh Mekhapotula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 and Tester</a:t>
            </a:r>
            <a:endParaRPr sz="1400" b="0" i="0" u="none" strike="noStrike" cap="none">
              <a:solidFill>
                <a:srgbClr val="000000"/>
              </a:solidFill>
              <a:latin typeface="Arial"/>
              <a:ea typeface="Arial"/>
              <a:cs typeface="Arial"/>
              <a:sym typeface="Arial"/>
            </a:endParaRPr>
          </a:p>
        </p:txBody>
      </p:sp>
      <p:sp>
        <p:nvSpPr>
          <p:cNvPr id="304" name="Google Shape;304;p16"/>
          <p:cNvSpPr txBox="1"/>
          <p:nvPr/>
        </p:nvSpPr>
        <p:spPr>
          <a:xfrm>
            <a:off x="3773425" y="4334550"/>
            <a:ext cx="2191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Akshara Uppu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a:t>
            </a:r>
            <a:endParaRPr sz="1400" b="0" i="0" u="none" strike="noStrike" cap="none">
              <a:solidFill>
                <a:srgbClr val="000000"/>
              </a:solidFill>
              <a:latin typeface="Arial"/>
              <a:ea typeface="Arial"/>
              <a:cs typeface="Arial"/>
              <a:sym typeface="Arial"/>
            </a:endParaRPr>
          </a:p>
        </p:txBody>
      </p:sp>
      <p:sp>
        <p:nvSpPr>
          <p:cNvPr id="305" name="Google Shape;305;p16"/>
          <p:cNvSpPr txBox="1"/>
          <p:nvPr/>
        </p:nvSpPr>
        <p:spPr>
          <a:xfrm>
            <a:off x="6350075" y="433455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Sai Praneeth Chagiri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Front-end Developer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Sprint 4 - Planned and Committed Stories</a:t>
            </a:r>
            <a:br>
              <a:rPr lang="en" b="0" i="0">
                <a:solidFill>
                  <a:srgbClr val="000000"/>
                </a:solidFill>
                <a:highlight>
                  <a:srgbClr val="FFFFFF"/>
                </a:highlight>
                <a:latin typeface="Arial"/>
                <a:ea typeface="Arial"/>
                <a:cs typeface="Arial"/>
                <a:sym typeface="Arial"/>
              </a:rPr>
            </a:br>
            <a:br>
              <a:rPr lang="en" b="0" i="0">
                <a:solidFill>
                  <a:srgbClr val="000000"/>
                </a:solidFill>
                <a:highlight>
                  <a:srgbClr val="FFFFFF"/>
                </a:highlight>
                <a:latin typeface="Arial"/>
                <a:ea typeface="Arial"/>
                <a:cs typeface="Arial"/>
                <a:sym typeface="Arial"/>
              </a:rPr>
            </a:br>
            <a:br>
              <a:rPr lang="en">
                <a:latin typeface="Arial"/>
                <a:ea typeface="Arial"/>
                <a:cs typeface="Arial"/>
                <a:sym typeface="Arial"/>
              </a:rPr>
            </a:br>
            <a:endParaRPr>
              <a:latin typeface="Arial"/>
              <a:ea typeface="Arial"/>
              <a:cs typeface="Arial"/>
              <a:sym typeface="Arial"/>
            </a:endParaRPr>
          </a:p>
        </p:txBody>
      </p:sp>
      <p:pic>
        <p:nvPicPr>
          <p:cNvPr id="542" name="Google Shape;542;p52"/>
          <p:cNvPicPr preferRelativeResize="0"/>
          <p:nvPr/>
        </p:nvPicPr>
        <p:blipFill>
          <a:blip r:embed="rId3">
            <a:alphaModFix/>
          </a:blip>
          <a:stretch>
            <a:fillRect/>
          </a:stretch>
        </p:blipFill>
        <p:spPr>
          <a:xfrm>
            <a:off x="1463050" y="1299100"/>
            <a:ext cx="7030501" cy="3697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46"/>
        <p:cNvGrpSpPr/>
        <p:nvPr/>
      </p:nvGrpSpPr>
      <p:grpSpPr>
        <a:xfrm>
          <a:off x="0" y="0"/>
          <a:ext cx="0" cy="0"/>
          <a:chOff x="0" y="0"/>
          <a:chExt cx="0" cy="0"/>
        </a:xfrm>
      </p:grpSpPr>
      <p:sp>
        <p:nvSpPr>
          <p:cNvPr id="547" name="Google Shape;547;p53"/>
          <p:cNvSpPr txBox="1">
            <a:spLocks noGrp="1"/>
          </p:cNvSpPr>
          <p:nvPr>
            <p:ph type="title"/>
          </p:nvPr>
        </p:nvSpPr>
        <p:spPr>
          <a:xfrm>
            <a:off x="1857375" y="-818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Application Screenshots</a:t>
            </a:r>
            <a:endParaRPr/>
          </a:p>
        </p:txBody>
      </p:sp>
      <p:pic>
        <p:nvPicPr>
          <p:cNvPr id="548" name="Google Shape;548;p53"/>
          <p:cNvPicPr preferRelativeResize="0"/>
          <p:nvPr/>
        </p:nvPicPr>
        <p:blipFill rotWithShape="1">
          <a:blip r:embed="rId3">
            <a:alphaModFix/>
          </a:blip>
          <a:srcRect/>
          <a:stretch/>
        </p:blipFill>
        <p:spPr>
          <a:xfrm>
            <a:off x="1651625" y="508575"/>
            <a:ext cx="2352475" cy="4582376"/>
          </a:xfrm>
          <a:prstGeom prst="rect">
            <a:avLst/>
          </a:prstGeom>
          <a:noFill/>
          <a:ln>
            <a:noFill/>
          </a:ln>
        </p:spPr>
      </p:pic>
      <p:pic>
        <p:nvPicPr>
          <p:cNvPr id="549" name="Google Shape;549;p53"/>
          <p:cNvPicPr preferRelativeResize="0"/>
          <p:nvPr/>
        </p:nvPicPr>
        <p:blipFill rotWithShape="1">
          <a:blip r:embed="rId4">
            <a:alphaModFix/>
          </a:blip>
          <a:srcRect/>
          <a:stretch/>
        </p:blipFill>
        <p:spPr>
          <a:xfrm>
            <a:off x="4639521" y="508575"/>
            <a:ext cx="2207328" cy="4582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53"/>
        <p:cNvGrpSpPr/>
        <p:nvPr/>
      </p:nvGrpSpPr>
      <p:grpSpPr>
        <a:xfrm>
          <a:off x="0" y="0"/>
          <a:ext cx="0" cy="0"/>
          <a:chOff x="0" y="0"/>
          <a:chExt cx="0" cy="0"/>
        </a:xfrm>
      </p:grpSpPr>
      <p:sp>
        <p:nvSpPr>
          <p:cNvPr id="554" name="Google Shape;554;p54"/>
          <p:cNvSpPr txBox="1">
            <a:spLocks noGrp="1"/>
          </p:cNvSpPr>
          <p:nvPr>
            <p:ph type="title"/>
          </p:nvPr>
        </p:nvSpPr>
        <p:spPr>
          <a:xfrm>
            <a:off x="2837625" y="-1510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Application Screenshots</a:t>
            </a:r>
            <a:endParaRPr dirty="0"/>
          </a:p>
        </p:txBody>
      </p:sp>
      <p:pic>
        <p:nvPicPr>
          <p:cNvPr id="555" name="Google Shape;555;p54"/>
          <p:cNvPicPr preferRelativeResize="0"/>
          <p:nvPr/>
        </p:nvPicPr>
        <p:blipFill rotWithShape="1">
          <a:blip r:embed="rId3">
            <a:alphaModFix/>
          </a:blip>
          <a:srcRect/>
          <a:stretch/>
        </p:blipFill>
        <p:spPr>
          <a:xfrm>
            <a:off x="77744" y="424026"/>
            <a:ext cx="2377350" cy="4576099"/>
          </a:xfrm>
          <a:prstGeom prst="rect">
            <a:avLst/>
          </a:prstGeom>
          <a:noFill/>
          <a:ln>
            <a:noFill/>
          </a:ln>
        </p:spPr>
      </p:pic>
      <p:pic>
        <p:nvPicPr>
          <p:cNvPr id="556" name="Google Shape;556;p54"/>
          <p:cNvPicPr preferRelativeResize="0"/>
          <p:nvPr/>
        </p:nvPicPr>
        <p:blipFill rotWithShape="1">
          <a:blip r:embed="rId4">
            <a:alphaModFix/>
          </a:blip>
          <a:srcRect/>
          <a:stretch/>
        </p:blipFill>
        <p:spPr>
          <a:xfrm>
            <a:off x="2541112" y="424026"/>
            <a:ext cx="2089775" cy="4583120"/>
          </a:xfrm>
          <a:prstGeom prst="rect">
            <a:avLst/>
          </a:prstGeom>
          <a:noFill/>
          <a:ln>
            <a:noFill/>
          </a:ln>
        </p:spPr>
      </p:pic>
      <p:pic>
        <p:nvPicPr>
          <p:cNvPr id="557" name="Google Shape;557;p54"/>
          <p:cNvPicPr preferRelativeResize="0"/>
          <p:nvPr/>
        </p:nvPicPr>
        <p:blipFill rotWithShape="1">
          <a:blip r:embed="rId5">
            <a:alphaModFix/>
          </a:blip>
          <a:srcRect/>
          <a:stretch/>
        </p:blipFill>
        <p:spPr>
          <a:xfrm>
            <a:off x="4690185" y="424026"/>
            <a:ext cx="2116496" cy="4583120"/>
          </a:xfrm>
          <a:prstGeom prst="rect">
            <a:avLst/>
          </a:prstGeom>
          <a:noFill/>
          <a:ln>
            <a:noFill/>
          </a:ln>
        </p:spPr>
      </p:pic>
      <p:pic>
        <p:nvPicPr>
          <p:cNvPr id="2" name="Picture 1">
            <a:extLst>
              <a:ext uri="{FF2B5EF4-FFF2-40B4-BE49-F238E27FC236}">
                <a16:creationId xmlns:a16="http://schemas.microsoft.com/office/drawing/2014/main" id="{DB4FC483-6875-5761-2F83-D4B440E77CAC}"/>
              </a:ext>
            </a:extLst>
          </p:cNvPr>
          <p:cNvPicPr>
            <a:picLocks noChangeAspect="1"/>
          </p:cNvPicPr>
          <p:nvPr/>
        </p:nvPicPr>
        <p:blipFill>
          <a:blip r:embed="rId6"/>
          <a:stretch>
            <a:fillRect/>
          </a:stretch>
        </p:blipFill>
        <p:spPr>
          <a:xfrm>
            <a:off x="6865977" y="456359"/>
            <a:ext cx="2278023" cy="4543766"/>
          </a:xfrm>
          <a:prstGeom prst="rect">
            <a:avLst/>
          </a:prstGeom>
        </p:spPr>
      </p:pic>
      <p:sp>
        <p:nvSpPr>
          <p:cNvPr id="3" name="Google Shape;467;p40">
            <a:extLst>
              <a:ext uri="{FF2B5EF4-FFF2-40B4-BE49-F238E27FC236}">
                <a16:creationId xmlns:a16="http://schemas.microsoft.com/office/drawing/2014/main" id="{2AE597CF-D411-8A60-0C98-FED861924B68}"/>
              </a:ext>
            </a:extLst>
          </p:cNvPr>
          <p:cNvSpPr/>
          <p:nvPr/>
        </p:nvSpPr>
        <p:spPr>
          <a:xfrm>
            <a:off x="8412466" y="71236"/>
            <a:ext cx="352393" cy="27816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54;p54">
            <a:extLst>
              <a:ext uri="{FF2B5EF4-FFF2-40B4-BE49-F238E27FC236}">
                <a16:creationId xmlns:a16="http://schemas.microsoft.com/office/drawing/2014/main" id="{391FDA06-03CF-02C8-D102-C2ABC9289E40}"/>
              </a:ext>
            </a:extLst>
          </p:cNvPr>
          <p:cNvSpPr txBox="1">
            <a:spLocks/>
          </p:cNvSpPr>
          <p:nvPr/>
        </p:nvSpPr>
        <p:spPr>
          <a:xfrm>
            <a:off x="1886054" y="-76709"/>
            <a:ext cx="7030500" cy="9993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1pPr>
            <a:lvl2pPr marR="0" lvl="1"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2pPr>
            <a:lvl3pPr marR="0" lvl="2"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3pPr>
            <a:lvl4pPr marR="0" lvl="3"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4pPr>
            <a:lvl5pPr marR="0" lvl="4"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5pPr>
            <a:lvl6pPr marR="0" lvl="5"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6pPr>
            <a:lvl7pPr marR="0" lvl="6"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7pPr>
            <a:lvl8pPr marR="0" lvl="7"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8pPr>
            <a:lvl9pPr marR="0" lvl="8"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9pPr>
          </a:lstStyle>
          <a:p>
            <a:pPr>
              <a:buSzPts val="2800"/>
            </a:pPr>
            <a:r>
              <a:rPr lang="en-US" dirty="0"/>
              <a:t>Application Screenshots</a:t>
            </a:r>
          </a:p>
        </p:txBody>
      </p:sp>
      <p:pic>
        <p:nvPicPr>
          <p:cNvPr id="13" name="Picture 12">
            <a:extLst>
              <a:ext uri="{FF2B5EF4-FFF2-40B4-BE49-F238E27FC236}">
                <a16:creationId xmlns:a16="http://schemas.microsoft.com/office/drawing/2014/main" id="{A4DE1E4F-F409-9064-02BC-CEA7C7A32341}"/>
              </a:ext>
            </a:extLst>
          </p:cNvPr>
          <p:cNvPicPr>
            <a:picLocks noChangeAspect="1"/>
          </p:cNvPicPr>
          <p:nvPr/>
        </p:nvPicPr>
        <p:blipFill>
          <a:blip r:embed="rId2"/>
          <a:stretch>
            <a:fillRect/>
          </a:stretch>
        </p:blipFill>
        <p:spPr>
          <a:xfrm>
            <a:off x="81777" y="564995"/>
            <a:ext cx="2086173" cy="4511598"/>
          </a:xfrm>
          <a:prstGeom prst="rect">
            <a:avLst/>
          </a:prstGeom>
        </p:spPr>
      </p:pic>
      <p:pic>
        <p:nvPicPr>
          <p:cNvPr id="14" name="Picture 13">
            <a:extLst>
              <a:ext uri="{FF2B5EF4-FFF2-40B4-BE49-F238E27FC236}">
                <a16:creationId xmlns:a16="http://schemas.microsoft.com/office/drawing/2014/main" id="{66E390A2-F9F7-6CD6-D70E-CAF7A571256F}"/>
              </a:ext>
            </a:extLst>
          </p:cNvPr>
          <p:cNvPicPr>
            <a:picLocks noChangeAspect="1"/>
          </p:cNvPicPr>
          <p:nvPr/>
        </p:nvPicPr>
        <p:blipFill>
          <a:blip r:embed="rId3"/>
          <a:stretch>
            <a:fillRect/>
          </a:stretch>
        </p:blipFill>
        <p:spPr>
          <a:xfrm>
            <a:off x="4419600" y="564994"/>
            <a:ext cx="2405093" cy="4511599"/>
          </a:xfrm>
          <a:prstGeom prst="rect">
            <a:avLst/>
          </a:prstGeom>
        </p:spPr>
      </p:pic>
      <p:sp>
        <p:nvSpPr>
          <p:cNvPr id="15" name="AutoShape 4">
            <a:extLst>
              <a:ext uri="{FF2B5EF4-FFF2-40B4-BE49-F238E27FC236}">
                <a16:creationId xmlns:a16="http://schemas.microsoft.com/office/drawing/2014/main" id="{1F41097C-ABD4-2104-645F-CB8ACE5D3D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5695A193-509E-7990-15BF-7BCC46FBC4E9}"/>
              </a:ext>
            </a:extLst>
          </p:cNvPr>
          <p:cNvPicPr>
            <a:picLocks noChangeAspect="1"/>
          </p:cNvPicPr>
          <p:nvPr/>
        </p:nvPicPr>
        <p:blipFill>
          <a:blip r:embed="rId4"/>
          <a:stretch>
            <a:fillRect/>
          </a:stretch>
        </p:blipFill>
        <p:spPr>
          <a:xfrm>
            <a:off x="6931759" y="560665"/>
            <a:ext cx="2086173" cy="4511599"/>
          </a:xfrm>
          <a:prstGeom prst="rect">
            <a:avLst/>
          </a:prstGeom>
        </p:spPr>
      </p:pic>
      <p:sp>
        <p:nvSpPr>
          <p:cNvPr id="17" name="Google Shape;467;p40">
            <a:extLst>
              <a:ext uri="{FF2B5EF4-FFF2-40B4-BE49-F238E27FC236}">
                <a16:creationId xmlns:a16="http://schemas.microsoft.com/office/drawing/2014/main" id="{F4065D6D-1621-273D-0BCF-1C6141480766}"/>
              </a:ext>
            </a:extLst>
          </p:cNvPr>
          <p:cNvSpPr/>
          <p:nvPr/>
        </p:nvSpPr>
        <p:spPr>
          <a:xfrm>
            <a:off x="8412466" y="71236"/>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18" name="Picture 17">
            <a:extLst>
              <a:ext uri="{FF2B5EF4-FFF2-40B4-BE49-F238E27FC236}">
                <a16:creationId xmlns:a16="http://schemas.microsoft.com/office/drawing/2014/main" id="{62D49D7C-3142-CC39-B73F-4DD912A5E82B}"/>
              </a:ext>
            </a:extLst>
          </p:cNvPr>
          <p:cNvPicPr>
            <a:picLocks noChangeAspect="1"/>
          </p:cNvPicPr>
          <p:nvPr/>
        </p:nvPicPr>
        <p:blipFill>
          <a:blip r:embed="rId5"/>
          <a:stretch>
            <a:fillRect/>
          </a:stretch>
        </p:blipFill>
        <p:spPr>
          <a:xfrm>
            <a:off x="2247115" y="564995"/>
            <a:ext cx="2097464" cy="4536016"/>
          </a:xfrm>
          <a:prstGeom prst="rect">
            <a:avLst/>
          </a:prstGeom>
        </p:spPr>
      </p:pic>
    </p:spTree>
    <p:extLst>
      <p:ext uri="{BB962C8B-B14F-4D97-AF65-F5344CB8AC3E}">
        <p14:creationId xmlns:p14="http://schemas.microsoft.com/office/powerpoint/2010/main" val="1293481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E7DC-CCCD-D77B-6A7A-F545549F97A4}"/>
              </a:ext>
            </a:extLst>
          </p:cNvPr>
          <p:cNvSpPr>
            <a:spLocks noGrp="1"/>
          </p:cNvSpPr>
          <p:nvPr>
            <p:ph type="title"/>
          </p:nvPr>
        </p:nvSpPr>
        <p:spPr>
          <a:xfrm>
            <a:off x="2426356" y="31987"/>
            <a:ext cx="7030500" cy="999300"/>
          </a:xfrm>
        </p:spPr>
        <p:txBody>
          <a:bodyPr/>
          <a:lstStyle/>
          <a:p>
            <a:r>
              <a:rPr lang="en-US" dirty="0"/>
              <a:t>FIREBASE API</a:t>
            </a:r>
          </a:p>
        </p:txBody>
      </p:sp>
      <p:sp>
        <p:nvSpPr>
          <p:cNvPr id="4" name="AutoShape 2">
            <a:extLst>
              <a:ext uri="{FF2B5EF4-FFF2-40B4-BE49-F238E27FC236}">
                <a16:creationId xmlns:a16="http://schemas.microsoft.com/office/drawing/2014/main" id="{11CA4CAF-55F3-0C0E-9C7F-86232F84100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29E17A-D981-EFE1-609C-B868ADA3FFC1}"/>
              </a:ext>
            </a:extLst>
          </p:cNvPr>
          <p:cNvPicPr>
            <a:picLocks noChangeAspect="1"/>
          </p:cNvPicPr>
          <p:nvPr/>
        </p:nvPicPr>
        <p:blipFill>
          <a:blip r:embed="rId2"/>
          <a:stretch>
            <a:fillRect/>
          </a:stretch>
        </p:blipFill>
        <p:spPr>
          <a:xfrm>
            <a:off x="631281" y="584275"/>
            <a:ext cx="7182007" cy="4527238"/>
          </a:xfrm>
          <a:prstGeom prst="rect">
            <a:avLst/>
          </a:prstGeom>
        </p:spPr>
      </p:pic>
    </p:spTree>
    <p:extLst>
      <p:ext uri="{BB962C8B-B14F-4D97-AF65-F5344CB8AC3E}">
        <p14:creationId xmlns:p14="http://schemas.microsoft.com/office/powerpoint/2010/main" val="58252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CD1C-981B-4FE8-ECD7-5590E7779384}"/>
              </a:ext>
            </a:extLst>
          </p:cNvPr>
          <p:cNvSpPr>
            <a:spLocks noGrp="1"/>
          </p:cNvSpPr>
          <p:nvPr>
            <p:ph type="title"/>
          </p:nvPr>
        </p:nvSpPr>
        <p:spPr/>
        <p:txBody>
          <a:bodyPr/>
          <a:lstStyle/>
          <a:p>
            <a:r>
              <a:rPr lang="en-US" dirty="0"/>
              <a:t>Flask API</a:t>
            </a:r>
          </a:p>
        </p:txBody>
      </p:sp>
      <p:sp>
        <p:nvSpPr>
          <p:cNvPr id="3" name="Text Placeholder 2">
            <a:extLst>
              <a:ext uri="{FF2B5EF4-FFF2-40B4-BE49-F238E27FC236}">
                <a16:creationId xmlns:a16="http://schemas.microsoft.com/office/drawing/2014/main" id="{9788C538-81CD-1FD7-42AF-62162D2C16A3}"/>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D76EEA48-C264-88CA-6C9B-D4EEDC59C313}"/>
              </a:ext>
            </a:extLst>
          </p:cNvPr>
          <p:cNvPicPr>
            <a:picLocks noChangeAspect="1"/>
          </p:cNvPicPr>
          <p:nvPr/>
        </p:nvPicPr>
        <p:blipFill>
          <a:blip r:embed="rId2"/>
          <a:stretch>
            <a:fillRect/>
          </a:stretch>
        </p:blipFill>
        <p:spPr>
          <a:xfrm>
            <a:off x="200722" y="1447177"/>
            <a:ext cx="8742556" cy="2943225"/>
          </a:xfrm>
          <a:prstGeom prst="rect">
            <a:avLst/>
          </a:prstGeom>
        </p:spPr>
      </p:pic>
    </p:spTree>
    <p:extLst>
      <p:ext uri="{BB962C8B-B14F-4D97-AF65-F5344CB8AC3E}">
        <p14:creationId xmlns:p14="http://schemas.microsoft.com/office/powerpoint/2010/main" val="2744365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WikiPage</a:t>
            </a:r>
            <a:endParaRPr/>
          </a:p>
        </p:txBody>
      </p:sp>
      <p:sp>
        <p:nvSpPr>
          <p:cNvPr id="569" name="Google Shape;569;p5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https://github.com/htmw/2024S-Thunder-Bubbies/wiki</a:t>
            </a:r>
            <a:endParaRPr sz="1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Application Demo</a:t>
            </a:r>
            <a:br>
              <a:rPr lang="en"/>
            </a:br>
            <a:endParaRPr/>
          </a:p>
        </p:txBody>
      </p:sp>
      <p:sp>
        <p:nvSpPr>
          <p:cNvPr id="575" name="Google Shape;575;p5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We would be presenting application demo of our project in this presentation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t="14812" b="30527"/>
          <a:stretch/>
        </p:blipFill>
        <p:spPr>
          <a:xfrm>
            <a:off x="662625" y="619150"/>
            <a:ext cx="3382074" cy="3234100"/>
          </a:xfrm>
          <a:prstGeom prst="rect">
            <a:avLst/>
          </a:prstGeom>
          <a:noFill/>
          <a:ln>
            <a:noFill/>
          </a:ln>
        </p:spPr>
      </p:pic>
      <p:pic>
        <p:nvPicPr>
          <p:cNvPr id="311" name="Google Shape;311;p17"/>
          <p:cNvPicPr preferRelativeResize="0"/>
          <p:nvPr/>
        </p:nvPicPr>
        <p:blipFill rotWithShape="1">
          <a:blip r:embed="rId4">
            <a:alphaModFix/>
          </a:blip>
          <a:srcRect l="20620" t="51751" r="17474"/>
          <a:stretch/>
        </p:blipFill>
        <p:spPr>
          <a:xfrm>
            <a:off x="4430800" y="619150"/>
            <a:ext cx="4334950" cy="3234101"/>
          </a:xfrm>
          <a:prstGeom prst="rect">
            <a:avLst/>
          </a:prstGeom>
          <a:noFill/>
          <a:ln>
            <a:noFill/>
          </a:ln>
        </p:spPr>
      </p:pic>
      <p:sp>
        <p:nvSpPr>
          <p:cNvPr id="312" name="Google Shape;312;p17"/>
          <p:cNvSpPr txBox="1"/>
          <p:nvPr/>
        </p:nvSpPr>
        <p:spPr>
          <a:xfrm>
            <a:off x="66262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Srinath Madagoni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
        <p:nvSpPr>
          <p:cNvPr id="313" name="Google Shape;313;p17"/>
          <p:cNvSpPr txBox="1"/>
          <p:nvPr/>
        </p:nvSpPr>
        <p:spPr>
          <a:xfrm>
            <a:off x="511227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Manoj Kumar Madhavarapu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Improvements after Professor’s Feedback</a:t>
            </a:r>
            <a:endParaRPr dirty="0"/>
          </a:p>
        </p:txBody>
      </p:sp>
      <p:sp>
        <p:nvSpPr>
          <p:cNvPr id="319" name="Google Shape;319;p1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dirty="0"/>
              <a:t>Product Backlog updated</a:t>
            </a:r>
          </a:p>
          <a:p>
            <a:pPr marL="457200" lvl="0" indent="-311150" algn="l" rtl="0">
              <a:lnSpc>
                <a:spcPct val="115000"/>
              </a:lnSpc>
              <a:spcBef>
                <a:spcPts val="0"/>
              </a:spcBef>
              <a:spcAft>
                <a:spcPts val="0"/>
              </a:spcAft>
              <a:buSzPts val="1300"/>
              <a:buChar char="●"/>
            </a:pPr>
            <a:r>
              <a:rPr lang="en" dirty="0"/>
              <a:t>Ordering Project presentation slides </a:t>
            </a:r>
          </a:p>
          <a:p>
            <a:pPr marL="457200" lvl="0" indent="-311150" algn="l" rtl="0">
              <a:lnSpc>
                <a:spcPct val="115000"/>
              </a:lnSpc>
              <a:spcBef>
                <a:spcPts val="0"/>
              </a:spcBef>
              <a:spcAft>
                <a:spcPts val="0"/>
              </a:spcAft>
              <a:buSzPts val="1300"/>
              <a:buChar char="●"/>
            </a:pPr>
            <a:r>
              <a:rPr lang="en-US" dirty="0"/>
              <a:t>Updates in user stories and sprint backlog</a:t>
            </a:r>
          </a:p>
          <a:p>
            <a:pPr marL="457200" lvl="0" indent="-311150" algn="l" rtl="0">
              <a:lnSpc>
                <a:spcPct val="115000"/>
              </a:lnSpc>
              <a:spcBef>
                <a:spcPts val="0"/>
              </a:spcBef>
              <a:spcAft>
                <a:spcPts val="0"/>
              </a:spcAft>
              <a:buSzPts val="1300"/>
              <a:buChar char="●"/>
            </a:pPr>
            <a:r>
              <a:rPr lang="en-US" dirty="0"/>
              <a:t>Mentioned black circle for updated slides</a:t>
            </a:r>
            <a:endParaRPr lang="en" dirty="0"/>
          </a:p>
          <a:p>
            <a:pPr marL="457200" lvl="0" indent="-311150" algn="l" rtl="0">
              <a:lnSpc>
                <a:spcPct val="115000"/>
              </a:lnSpc>
              <a:spcBef>
                <a:spcPts val="0"/>
              </a:spcBef>
              <a:spcAft>
                <a:spcPts val="0"/>
              </a:spcAft>
              <a:buSzPts val="1300"/>
              <a:buChar char="●"/>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Problem Statement</a:t>
            </a:r>
            <a:endParaRPr/>
          </a:p>
        </p:txBody>
      </p:sp>
      <p:sp>
        <p:nvSpPr>
          <p:cNvPr id="325" name="Google Shape;325;p19"/>
          <p:cNvSpPr txBox="1">
            <a:spLocks noGrp="1"/>
          </p:cNvSpPr>
          <p:nvPr>
            <p:ph type="body" idx="1"/>
          </p:nvPr>
        </p:nvSpPr>
        <p:spPr>
          <a:xfrm>
            <a:off x="1303800" y="1817050"/>
            <a:ext cx="7030500" cy="2541600"/>
          </a:xfrm>
          <a:prstGeom prst="rect">
            <a:avLst/>
          </a:prstGeom>
          <a:noFill/>
          <a:ln>
            <a:noFill/>
          </a:ln>
        </p:spPr>
        <p:txBody>
          <a:bodyPr spcFirstLastPara="1" wrap="square" lIns="91425" tIns="91425" rIns="91425" bIns="91425" anchor="t" anchorCtr="0">
            <a:normAutofit fontScale="77500" lnSpcReduction="20000"/>
          </a:bodyPr>
          <a:lstStyle/>
          <a:p>
            <a:pPr marL="0" lvl="0" indent="0" algn="just" rtl="0">
              <a:lnSpc>
                <a:spcPct val="150000"/>
              </a:lnSpc>
              <a:spcBef>
                <a:spcPts val="0"/>
              </a:spcBef>
              <a:spcAft>
                <a:spcPts val="1200"/>
              </a:spcAft>
              <a:buSzPct val="33150"/>
              <a:buNone/>
            </a:pPr>
            <a:r>
              <a:rPr lang="en" sz="1825">
                <a:solidFill>
                  <a:srgbClr val="737373"/>
                </a:solidFill>
                <a:latin typeface="Times New Roman"/>
                <a:ea typeface="Times New Roman"/>
                <a:cs typeface="Times New Roman"/>
                <a:sym typeface="Times New Roman"/>
              </a:rPr>
              <a:t>The diagnosis of the dermatological problem is quite complex and requires expert knowledge and accurate results. At present digital solutions lack accuracy and simplicity usage of the application. Thus ,it creates a gap between the human solution and the digital solution. So DermAI comes in place which has a user-friendly interface and employs deep learning to diagnose skin conditions and give precision results. Which empowers everyone from general public to have expert dermatologists in their hands.</a:t>
            </a:r>
            <a:endParaRPr sz="61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2168750" y="-97025"/>
            <a:ext cx="7030500" cy="447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Project Description</a:t>
            </a:r>
            <a:endParaRPr/>
          </a:p>
        </p:txBody>
      </p:sp>
      <p:pic>
        <p:nvPicPr>
          <p:cNvPr id="331" name="Google Shape;331;p20"/>
          <p:cNvPicPr preferRelativeResize="0"/>
          <p:nvPr/>
        </p:nvPicPr>
        <p:blipFill rotWithShape="1">
          <a:blip r:embed="rId3">
            <a:alphaModFix/>
          </a:blip>
          <a:srcRect/>
          <a:stretch/>
        </p:blipFill>
        <p:spPr>
          <a:xfrm>
            <a:off x="1625350" y="350575"/>
            <a:ext cx="5746224" cy="479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2113500" y="31377"/>
            <a:ext cx="7030500" cy="569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Teamwork Agreement</a:t>
            </a:r>
            <a:endParaRPr/>
          </a:p>
        </p:txBody>
      </p:sp>
      <p:pic>
        <p:nvPicPr>
          <p:cNvPr id="337" name="Google Shape;337;p21"/>
          <p:cNvPicPr preferRelativeResize="0"/>
          <p:nvPr/>
        </p:nvPicPr>
        <p:blipFill rotWithShape="1">
          <a:blip r:embed="rId3">
            <a:alphaModFix/>
          </a:blip>
          <a:srcRect/>
          <a:stretch/>
        </p:blipFill>
        <p:spPr>
          <a:xfrm>
            <a:off x="1049427" y="450329"/>
            <a:ext cx="6481364" cy="4693171"/>
          </a:xfrm>
          <a:prstGeom prst="rect">
            <a:avLst/>
          </a:prstGeom>
          <a:noFill/>
          <a:ln>
            <a:noFill/>
          </a:ln>
        </p:spPr>
      </p:pic>
      <p:sp>
        <p:nvSpPr>
          <p:cNvPr id="338" name="Google Shape;338;p21"/>
          <p:cNvSpPr/>
          <p:nvPr/>
        </p:nvSpPr>
        <p:spPr>
          <a:xfrm>
            <a:off x="8370849" y="315824"/>
            <a:ext cx="483526" cy="38298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694</Words>
  <Application>Microsoft Office PowerPoint</Application>
  <PresentationFormat>On-screen Show (16:9)</PresentationFormat>
  <Paragraphs>118</Paragraphs>
  <Slides>48</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Times New Roman</vt:lpstr>
      <vt:lpstr>Nunito</vt:lpstr>
      <vt:lpstr>Maven Pro</vt:lpstr>
      <vt:lpstr>Arial</vt:lpstr>
      <vt:lpstr>Momentum</vt:lpstr>
      <vt:lpstr>DermAI</vt:lpstr>
      <vt:lpstr>Agenda</vt:lpstr>
      <vt:lpstr>Team Members</vt:lpstr>
      <vt:lpstr>PowerPoint Presentation</vt:lpstr>
      <vt:lpstr>PowerPoint Presentation</vt:lpstr>
      <vt:lpstr>Improvements after Professor’s Feedback</vt:lpstr>
      <vt:lpstr>Problem Statement</vt:lpstr>
      <vt:lpstr>Project Description</vt:lpstr>
      <vt:lpstr>Teamwork Agreement</vt:lpstr>
      <vt:lpstr>PowerPoint Presentation</vt:lpstr>
      <vt:lpstr>PowerPoint Presentation</vt:lpstr>
      <vt:lpstr>PowerPoint Presentation</vt:lpstr>
      <vt:lpstr>MVP (Minimum Viable Product)</vt:lpstr>
      <vt:lpstr>Language and Tools - Frontend</vt:lpstr>
      <vt:lpstr>Language and Tools - Backend </vt:lpstr>
      <vt:lpstr>Language and Tools - Backend</vt:lpstr>
      <vt:lpstr>Language and Tools - Other technologies </vt:lpstr>
      <vt:lpstr>Language and Tools - Design Tools </vt:lpstr>
      <vt:lpstr>Algorithms</vt:lpstr>
      <vt:lpstr>Pseudo Code: ML</vt:lpstr>
      <vt:lpstr>Conceptual Architectural Diagrams</vt:lpstr>
      <vt:lpstr>Sequence Diagrams</vt:lpstr>
      <vt:lpstr>State Diagram</vt:lpstr>
      <vt:lpstr>Class Diagram</vt:lpstr>
      <vt:lpstr>Entity Relationship Diagram</vt:lpstr>
      <vt:lpstr>Context Diagram</vt:lpstr>
      <vt:lpstr>Sprint 2 recap</vt:lpstr>
      <vt:lpstr>Product Backlog</vt:lpstr>
      <vt:lpstr>Product Backlog</vt:lpstr>
      <vt:lpstr>User Stories and Acceptance Criteria</vt:lpstr>
      <vt:lpstr>User Stories and Acceptance Criteria</vt:lpstr>
      <vt:lpstr>Sprint 3 backlog</vt:lpstr>
      <vt:lpstr>Test Cases for sprint-3</vt:lpstr>
      <vt:lpstr>Stories Completed </vt:lpstr>
      <vt:lpstr>Team Velocity</vt:lpstr>
      <vt:lpstr>Team's Historical Velocity (Average)</vt:lpstr>
      <vt:lpstr>Burndown Charts</vt:lpstr>
      <vt:lpstr>Completed/Committed Ratio</vt:lpstr>
      <vt:lpstr>Retrospective</vt:lpstr>
      <vt:lpstr>Sprint 4 - Planned and Committed Stories   </vt:lpstr>
      <vt:lpstr>Application Screenshots</vt:lpstr>
      <vt:lpstr>Application Screenshots</vt:lpstr>
      <vt:lpstr>PowerPoint Presentation</vt:lpstr>
      <vt:lpstr>FIREBASE API</vt:lpstr>
      <vt:lpstr>Flask API</vt:lpstr>
      <vt:lpstr>WikiPage</vt:lpstr>
      <vt:lpstr>Application Demo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DermAI</dc:title>
  <cp:lastModifiedBy>Chilukuri, Mr. Bhargava</cp:lastModifiedBy>
  <cp:revision>25</cp:revision>
  <dcterms:modified xsi:type="dcterms:W3CDTF">2024-04-10T20:58:32Z</dcterms:modified>
</cp:coreProperties>
</file>